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2" r:id="rId5"/>
    <p:sldId id="267" r:id="rId6"/>
    <p:sldId id="261" r:id="rId7"/>
    <p:sldId id="260" r:id="rId8"/>
    <p:sldId id="258" r:id="rId9"/>
    <p:sldId id="269" r:id="rId10"/>
    <p:sldId id="270" r:id="rId11"/>
    <p:sldId id="263" r:id="rId12"/>
    <p:sldId id="264" r:id="rId13"/>
    <p:sldId id="265" r:id="rId14"/>
    <p:sldId id="266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>
        <p:scale>
          <a:sx n="80" d="100"/>
          <a:sy n="80" d="100"/>
        </p:scale>
        <p:origin x="40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418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7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863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768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326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269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246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29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953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817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954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A1EA2-0AF1-4A3C-9146-F48742AB1C8A}" type="datetimeFigureOut">
              <a:rPr lang="en-GB" smtClean="0"/>
              <a:t>15/03/2018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6EE08-3310-47FD-951F-A4772A3D16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92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Tower of Hanoi Algorithm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?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4596271" y="710585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" name="Rectangle 4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690604" y="1591937"/>
            <a:ext cx="679834" cy="561860"/>
            <a:chOff x="1861851" y="3194892"/>
            <a:chExt cx="679834" cy="561860"/>
          </a:xfrm>
        </p:grpSpPr>
        <p:sp>
          <p:nvSpPr>
            <p:cNvPr id="10" name="Rounded Rectangle 9"/>
            <p:cNvSpPr/>
            <p:nvPr/>
          </p:nvSpPr>
          <p:spPr>
            <a:xfrm>
              <a:off x="1861851" y="3580480"/>
              <a:ext cx="679834" cy="176272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926344" y="3404212"/>
              <a:ext cx="525598" cy="176266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2017521" y="3194892"/>
              <a:ext cx="353344" cy="209318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681401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83884" y="2599980"/>
            <a:ext cx="81745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en-GB" sz="4400" dirty="0" smtClean="0">
                <a:solidFill>
                  <a:schemeClr val="accent6">
                    <a:lumMod val="75000"/>
                  </a:schemeClr>
                </a:solidFill>
              </a:rPr>
              <a:t> Discs Tower of Hanoi Algorithm</a:t>
            </a:r>
            <a:endParaRPr lang="en-GB" sz="4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656" r="49249"/>
          <a:stretch/>
        </p:blipFill>
        <p:spPr>
          <a:xfrm>
            <a:off x="4127028" y="1211856"/>
            <a:ext cx="3474612" cy="124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67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32743" y="99702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" name="Rectangle 2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427076" y="226396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91569" y="208769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5987" y="363285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4319414" y="100252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4" name="Rectangle 13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4413747" y="226946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78240" y="209320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8329639" y="99702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8" name="Rectangle 27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8423972" y="226396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8488465" y="208769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6" name="Group 35"/>
          <p:cNvGrpSpPr/>
          <p:nvPr/>
        </p:nvGrpSpPr>
        <p:grpSpPr>
          <a:xfrm>
            <a:off x="332743" y="401013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Rectangle 36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ounded Rectangle 41"/>
          <p:cNvSpPr/>
          <p:nvPr/>
        </p:nvSpPr>
        <p:spPr>
          <a:xfrm>
            <a:off x="427076" y="527707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91569" y="510080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4319414" y="401563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Rectangle 45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Rounded Rectangle 50"/>
          <p:cNvSpPr/>
          <p:nvPr/>
        </p:nvSpPr>
        <p:spPr>
          <a:xfrm>
            <a:off x="4413747" y="528257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4478240" y="510631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4" name="Group 53"/>
          <p:cNvGrpSpPr/>
          <p:nvPr/>
        </p:nvGrpSpPr>
        <p:grpSpPr>
          <a:xfrm>
            <a:off x="8329639" y="401013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5" name="Rectangle 54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0" name="Rounded Rectangle 59"/>
          <p:cNvSpPr/>
          <p:nvPr/>
        </p:nvSpPr>
        <p:spPr>
          <a:xfrm>
            <a:off x="8423972" y="527707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8488465" y="510080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317133" y="374036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2</a:t>
            </a:r>
            <a:endParaRPr lang="en-GB" dirty="0"/>
          </a:p>
        </p:txBody>
      </p:sp>
      <p:sp>
        <p:nvSpPr>
          <p:cNvPr id="64" name="TextBox 63"/>
          <p:cNvSpPr txBox="1"/>
          <p:nvPr/>
        </p:nvSpPr>
        <p:spPr>
          <a:xfrm>
            <a:off x="8377853" y="324860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3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355181" y="3145313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4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4328251" y="3140072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5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8327358" y="3059927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7954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32743" y="99702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" name="Rectangle 2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427076" y="226396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91569" y="208769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5987" y="363285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7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4319414" y="100252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4" name="Rectangle 13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4413747" y="226946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78240" y="209320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8329639" y="99702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8" name="Rectangle 27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8423972" y="226396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8488465" y="208769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6" name="Group 35"/>
          <p:cNvGrpSpPr/>
          <p:nvPr/>
        </p:nvGrpSpPr>
        <p:grpSpPr>
          <a:xfrm>
            <a:off x="332743" y="401013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Rectangle 36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ounded Rectangle 41"/>
          <p:cNvSpPr/>
          <p:nvPr/>
        </p:nvSpPr>
        <p:spPr>
          <a:xfrm>
            <a:off x="427076" y="527707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91569" y="510080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4319414" y="401563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Rectangle 45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Rounded Rectangle 50"/>
          <p:cNvSpPr/>
          <p:nvPr/>
        </p:nvSpPr>
        <p:spPr>
          <a:xfrm>
            <a:off x="4413747" y="528257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4478240" y="510631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4" name="Group 53"/>
          <p:cNvGrpSpPr/>
          <p:nvPr/>
        </p:nvGrpSpPr>
        <p:grpSpPr>
          <a:xfrm>
            <a:off x="8329639" y="401013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5" name="Rectangle 54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0" name="Rounded Rectangle 59"/>
          <p:cNvSpPr/>
          <p:nvPr/>
        </p:nvSpPr>
        <p:spPr>
          <a:xfrm>
            <a:off x="8423972" y="527707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8488465" y="510080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317133" y="374036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8</a:t>
            </a:r>
            <a:endParaRPr lang="en-GB" dirty="0"/>
          </a:p>
        </p:txBody>
      </p:sp>
      <p:sp>
        <p:nvSpPr>
          <p:cNvPr id="64" name="TextBox 63"/>
          <p:cNvSpPr txBox="1"/>
          <p:nvPr/>
        </p:nvSpPr>
        <p:spPr>
          <a:xfrm>
            <a:off x="8377853" y="324860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9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355181" y="3145313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10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4328251" y="3140072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11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8327358" y="3059927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61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9" y="199872"/>
            <a:ext cx="10515600" cy="1325563"/>
          </a:xfrm>
        </p:spPr>
        <p:txBody>
          <a:bodyPr>
            <a:normAutofit/>
          </a:bodyPr>
          <a:lstStyle/>
          <a:p>
            <a:r>
              <a:rPr lang="en-GB" sz="2800" b="1" dirty="0" smtClean="0">
                <a:solidFill>
                  <a:schemeClr val="accent6">
                    <a:lumMod val="75000"/>
                  </a:schemeClr>
                </a:solidFill>
              </a:rPr>
              <a:t>Tower of Hanoi (2 Discs) – Written Algorithm</a:t>
            </a:r>
            <a:endParaRPr lang="en-GB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1: Move medium disc to ? 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2: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3: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4: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5: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6: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7: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8: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9: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10: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11: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12: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12: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14: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15: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16: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17: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r>
              <a:rPr lang="en-GB" sz="2400" dirty="0" smtClean="0"/>
              <a:t>Step 18:</a:t>
            </a:r>
            <a:endParaRPr lang="en-GB" sz="2400" dirty="0"/>
          </a:p>
        </p:txBody>
      </p:sp>
      <p:grpSp>
        <p:nvGrpSpPr>
          <p:cNvPr id="5" name="Group 4"/>
          <p:cNvGrpSpPr/>
          <p:nvPr/>
        </p:nvGrpSpPr>
        <p:grpSpPr>
          <a:xfrm>
            <a:off x="7940297" y="220588"/>
            <a:ext cx="3682498" cy="1667851"/>
            <a:chOff x="7940297" y="220588"/>
            <a:chExt cx="3682498" cy="1667851"/>
          </a:xfrm>
        </p:grpSpPr>
        <p:sp>
          <p:nvSpPr>
            <p:cNvPr id="6" name="TextBox 5"/>
            <p:cNvSpPr txBox="1"/>
            <p:nvPr/>
          </p:nvSpPr>
          <p:spPr>
            <a:xfrm>
              <a:off x="9078866" y="1580662"/>
              <a:ext cx="254392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/>
                <a:t>Peg-A         </a:t>
              </a:r>
              <a:r>
                <a:rPr lang="en-GB" sz="1400" b="1" dirty="0" smtClean="0"/>
                <a:t>Peg-B          Peg-C           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940297" y="1029829"/>
              <a:ext cx="113685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/>
                <a:t>Medium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Large</a:t>
              </a:r>
              <a:r>
                <a:rPr lang="en-GB" sz="1400" dirty="0" smtClean="0"/>
                <a:t> disc</a:t>
              </a:r>
              <a:endParaRPr lang="en-GB" sz="1400" dirty="0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9008623" y="220588"/>
              <a:ext cx="2264193" cy="1284130"/>
              <a:chOff x="332743" y="997023"/>
              <a:chExt cx="3040656" cy="1553381"/>
            </a:xfrm>
          </p:grpSpPr>
          <p:grpSp>
            <p:nvGrpSpPr>
              <p:cNvPr id="9" name="Group 8"/>
              <p:cNvGrpSpPr/>
              <p:nvPr/>
            </p:nvGrpSpPr>
            <p:grpSpPr>
              <a:xfrm>
                <a:off x="332743" y="997023"/>
                <a:ext cx="3040656" cy="1553381"/>
                <a:chOff x="2302525" y="2633029"/>
                <a:chExt cx="3040656" cy="1553381"/>
              </a:xfrm>
              <a:solidFill>
                <a:schemeClr val="tx1">
                  <a:lumMod val="65000"/>
                  <a:lumOff val="35000"/>
                </a:schemeClr>
              </a:solidFill>
            </p:grpSpPr>
            <p:sp>
              <p:nvSpPr>
                <p:cNvPr id="13" name="Rectangle 12"/>
                <p:cNvSpPr/>
                <p:nvPr/>
              </p:nvSpPr>
              <p:spPr>
                <a:xfrm>
                  <a:off x="2302525" y="4076241"/>
                  <a:ext cx="3040656" cy="11016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Rectangle 13"/>
                <p:cNvSpPr/>
                <p:nvPr/>
              </p:nvSpPr>
              <p:spPr>
                <a:xfrm rot="16200000">
                  <a:off x="1960086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" name="Rectangle 14"/>
                <p:cNvSpPr/>
                <p:nvPr/>
              </p:nvSpPr>
              <p:spPr>
                <a:xfrm rot="16200000">
                  <a:off x="2995670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" name="Rectangle 15"/>
                <p:cNvSpPr/>
                <p:nvPr/>
              </p:nvSpPr>
              <p:spPr>
                <a:xfrm rot="16200000">
                  <a:off x="4117556" y="3359223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0" name="Rounded Rectangle 9"/>
              <p:cNvSpPr/>
              <p:nvPr/>
            </p:nvSpPr>
            <p:spPr>
              <a:xfrm>
                <a:off x="427076" y="2263963"/>
                <a:ext cx="679834" cy="176272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ounded Rectangle 10"/>
              <p:cNvSpPr/>
              <p:nvPr/>
            </p:nvSpPr>
            <p:spPr>
              <a:xfrm>
                <a:off x="491569" y="2087695"/>
                <a:ext cx="525598" cy="176266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9419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1171" y="2710149"/>
            <a:ext cx="81745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accent2">
                    <a:lumMod val="75000"/>
                  </a:schemeClr>
                </a:solidFill>
              </a:rPr>
              <a:t>3 Discs Tower of Hanoi Algorithm</a:t>
            </a:r>
            <a:endParaRPr lang="en-GB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" t="37919" r="48766" b="32058"/>
          <a:stretch/>
        </p:blipFill>
        <p:spPr>
          <a:xfrm>
            <a:off x="4259230" y="1377110"/>
            <a:ext cx="3474612" cy="115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18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32743" y="99702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" name="Rectangle 2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427076" y="226396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91569" y="208769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82746" y="1878375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5987" y="363285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4319414" y="100252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4" name="Rectangle 13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4413747" y="226946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78240" y="209320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569417" y="188388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8329639" y="99702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8" name="Rectangle 27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8423972" y="226396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8488465" y="208769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8579642" y="187837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6" name="Group 35"/>
          <p:cNvGrpSpPr/>
          <p:nvPr/>
        </p:nvGrpSpPr>
        <p:grpSpPr>
          <a:xfrm>
            <a:off x="332743" y="401013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Rectangle 36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ounded Rectangle 41"/>
          <p:cNvSpPr/>
          <p:nvPr/>
        </p:nvSpPr>
        <p:spPr>
          <a:xfrm>
            <a:off x="427076" y="527707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91569" y="510080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82746" y="4891485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4319414" y="401563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Rectangle 45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Rounded Rectangle 50"/>
          <p:cNvSpPr/>
          <p:nvPr/>
        </p:nvSpPr>
        <p:spPr>
          <a:xfrm>
            <a:off x="4413747" y="528257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4478240" y="510631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4569417" y="489699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4" name="Group 53"/>
          <p:cNvGrpSpPr/>
          <p:nvPr/>
        </p:nvGrpSpPr>
        <p:grpSpPr>
          <a:xfrm>
            <a:off x="8329639" y="401013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5" name="Rectangle 54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0" name="Rounded Rectangle 59"/>
          <p:cNvSpPr/>
          <p:nvPr/>
        </p:nvSpPr>
        <p:spPr>
          <a:xfrm>
            <a:off x="8423972" y="527707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8488465" y="510080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8579642" y="489148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317133" y="374036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2</a:t>
            </a:r>
            <a:endParaRPr lang="en-GB" dirty="0"/>
          </a:p>
        </p:txBody>
      </p:sp>
      <p:sp>
        <p:nvSpPr>
          <p:cNvPr id="64" name="TextBox 63"/>
          <p:cNvSpPr txBox="1"/>
          <p:nvPr/>
        </p:nvSpPr>
        <p:spPr>
          <a:xfrm>
            <a:off x="8377853" y="324860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3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355181" y="3145313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4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4328251" y="3140072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5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8327358" y="3059927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8784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32743" y="99702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" name="Rectangle 2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27076" y="1878375"/>
            <a:ext cx="679834" cy="561860"/>
            <a:chOff x="1861851" y="3194892"/>
            <a:chExt cx="679834" cy="561860"/>
          </a:xfrm>
        </p:grpSpPr>
        <p:sp>
          <p:nvSpPr>
            <p:cNvPr id="8" name="Rounded Rectangle 7"/>
            <p:cNvSpPr/>
            <p:nvPr/>
          </p:nvSpPr>
          <p:spPr>
            <a:xfrm>
              <a:off x="1861851" y="3580480"/>
              <a:ext cx="679834" cy="176272"/>
            </a:xfrm>
            <a:prstGeom prst="round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1926344" y="3404212"/>
              <a:ext cx="525598" cy="176266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2017521" y="3194892"/>
              <a:ext cx="353344" cy="209318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05987" y="363285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7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4319414" y="100252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4" name="Rectangle 13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4413747" y="226946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78240" y="209320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569417" y="188388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8329639" y="99702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8" name="Rectangle 27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8423972" y="226396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8488465" y="208769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8579642" y="187837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6" name="Group 35"/>
          <p:cNvGrpSpPr/>
          <p:nvPr/>
        </p:nvGrpSpPr>
        <p:grpSpPr>
          <a:xfrm>
            <a:off x="332743" y="401013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Rectangle 36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ounded Rectangle 41"/>
          <p:cNvSpPr/>
          <p:nvPr/>
        </p:nvSpPr>
        <p:spPr>
          <a:xfrm>
            <a:off x="427076" y="527707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91569" y="510080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82746" y="4891485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4319414" y="401563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Rectangle 45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Rounded Rectangle 50"/>
          <p:cNvSpPr/>
          <p:nvPr/>
        </p:nvSpPr>
        <p:spPr>
          <a:xfrm>
            <a:off x="4413747" y="528257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4478240" y="510631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4569417" y="489699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4" name="Group 53"/>
          <p:cNvGrpSpPr/>
          <p:nvPr/>
        </p:nvGrpSpPr>
        <p:grpSpPr>
          <a:xfrm>
            <a:off x="8329639" y="401013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5" name="Rectangle 54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0" name="Rounded Rectangle 59"/>
          <p:cNvSpPr/>
          <p:nvPr/>
        </p:nvSpPr>
        <p:spPr>
          <a:xfrm>
            <a:off x="8423972" y="527707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8488465" y="510080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8579642" y="489148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317133" y="374036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8</a:t>
            </a:r>
            <a:endParaRPr lang="en-GB" dirty="0"/>
          </a:p>
        </p:txBody>
      </p:sp>
      <p:sp>
        <p:nvSpPr>
          <p:cNvPr id="64" name="TextBox 63"/>
          <p:cNvSpPr txBox="1"/>
          <p:nvPr/>
        </p:nvSpPr>
        <p:spPr>
          <a:xfrm>
            <a:off x="8377853" y="324860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9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355181" y="3145313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10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4328251" y="3140072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11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8327358" y="3059927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8049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9" y="199872"/>
            <a:ext cx="8349868" cy="1325563"/>
          </a:xfrm>
        </p:spPr>
        <p:txBody>
          <a:bodyPr>
            <a:normAutofit/>
          </a:bodyPr>
          <a:lstStyle/>
          <a:p>
            <a:r>
              <a:rPr lang="en-GB" sz="2800" b="1" dirty="0" smtClean="0">
                <a:solidFill>
                  <a:schemeClr val="accent2">
                    <a:lumMod val="75000"/>
                  </a:schemeClr>
                </a:solidFill>
              </a:rPr>
              <a:t>Tower of Hanoi (3 Discs) – Written Algorithm</a:t>
            </a:r>
            <a:endParaRPr lang="en-GB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1: Move small disc to ?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2: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GB" sz="2400" dirty="0" smtClean="0"/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3: 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4: 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5: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6: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7: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8: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9: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10: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11: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12: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12: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14: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15: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16: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17: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18:</a:t>
            </a:r>
            <a:endParaRPr lang="en-GB" sz="2400" dirty="0"/>
          </a:p>
        </p:txBody>
      </p:sp>
      <p:grpSp>
        <p:nvGrpSpPr>
          <p:cNvPr id="21" name="Group 20"/>
          <p:cNvGrpSpPr/>
          <p:nvPr/>
        </p:nvGrpSpPr>
        <p:grpSpPr>
          <a:xfrm>
            <a:off x="8014653" y="220588"/>
            <a:ext cx="3608142" cy="1667851"/>
            <a:chOff x="8014653" y="220588"/>
            <a:chExt cx="3608142" cy="1667851"/>
          </a:xfrm>
        </p:grpSpPr>
        <p:sp>
          <p:nvSpPr>
            <p:cNvPr id="8" name="TextBox 7"/>
            <p:cNvSpPr txBox="1"/>
            <p:nvPr/>
          </p:nvSpPr>
          <p:spPr>
            <a:xfrm>
              <a:off x="9078866" y="1580662"/>
              <a:ext cx="254392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/>
                <a:t>Peg-A         </a:t>
              </a:r>
              <a:r>
                <a:rPr lang="en-GB" sz="1400" b="1" dirty="0" smtClean="0"/>
                <a:t>Peg-B          Peg-C           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014653" y="802742"/>
              <a:ext cx="1136850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/>
                <a:t>Small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Medium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Large</a:t>
              </a:r>
              <a:r>
                <a:rPr lang="en-GB" sz="1400" dirty="0" smtClean="0"/>
                <a:t> disc</a:t>
              </a:r>
              <a:endParaRPr lang="en-GB" sz="1400" dirty="0"/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9008623" y="220588"/>
              <a:ext cx="2264193" cy="1284130"/>
              <a:chOff x="332743" y="997023"/>
              <a:chExt cx="3040656" cy="1553381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32743" y="997023"/>
                <a:ext cx="3040656" cy="1553381"/>
                <a:chOff x="2302525" y="2633029"/>
                <a:chExt cx="3040656" cy="1553381"/>
              </a:xfrm>
              <a:solidFill>
                <a:schemeClr val="tx1">
                  <a:lumMod val="65000"/>
                  <a:lumOff val="35000"/>
                </a:schemeClr>
              </a:solidFill>
            </p:grpSpPr>
            <p:sp>
              <p:nvSpPr>
                <p:cNvPr id="13" name="Rectangle 12"/>
                <p:cNvSpPr/>
                <p:nvPr/>
              </p:nvSpPr>
              <p:spPr>
                <a:xfrm>
                  <a:off x="2302525" y="4076241"/>
                  <a:ext cx="3040656" cy="11016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Rectangle 13"/>
                <p:cNvSpPr/>
                <p:nvPr/>
              </p:nvSpPr>
              <p:spPr>
                <a:xfrm rot="16200000">
                  <a:off x="1960086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" name="Rectangle 14"/>
                <p:cNvSpPr/>
                <p:nvPr/>
              </p:nvSpPr>
              <p:spPr>
                <a:xfrm rot="16200000">
                  <a:off x="2995670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" name="Rectangle 15"/>
                <p:cNvSpPr/>
                <p:nvPr/>
              </p:nvSpPr>
              <p:spPr>
                <a:xfrm rot="16200000">
                  <a:off x="4117556" y="3359223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7" name="Rounded Rectangle 16"/>
              <p:cNvSpPr/>
              <p:nvPr/>
            </p:nvSpPr>
            <p:spPr>
              <a:xfrm>
                <a:off x="427076" y="2263963"/>
                <a:ext cx="679834" cy="176272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Rounded Rectangle 17"/>
              <p:cNvSpPr/>
              <p:nvPr/>
            </p:nvSpPr>
            <p:spPr>
              <a:xfrm>
                <a:off x="491569" y="2087695"/>
                <a:ext cx="525598" cy="176266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Rounded Rectangle 18"/>
              <p:cNvSpPr/>
              <p:nvPr/>
            </p:nvSpPr>
            <p:spPr>
              <a:xfrm>
                <a:off x="582746" y="1878375"/>
                <a:ext cx="353344" cy="209318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4129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9" y="199872"/>
            <a:ext cx="8349868" cy="1325563"/>
          </a:xfrm>
        </p:spPr>
        <p:txBody>
          <a:bodyPr>
            <a:normAutofit/>
          </a:bodyPr>
          <a:lstStyle/>
          <a:p>
            <a:r>
              <a:rPr lang="en-GB" sz="2800" b="1" dirty="0" smtClean="0">
                <a:solidFill>
                  <a:schemeClr val="accent2">
                    <a:lumMod val="75000"/>
                  </a:schemeClr>
                </a:solidFill>
              </a:rPr>
              <a:t>Tower of Hanoi (3 Discs) – Written Algorithm</a:t>
            </a:r>
            <a:endParaRPr lang="en-GB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19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GB" sz="2400" dirty="0" smtClean="0"/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20: 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21: 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22: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23: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24: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25: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26: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27: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28: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29: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30: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31: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32: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33: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34: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n-GB" sz="2400" dirty="0" smtClean="0"/>
              <a:t>Step 35:</a:t>
            </a:r>
            <a:endParaRPr lang="en-GB" sz="2400" dirty="0"/>
          </a:p>
        </p:txBody>
      </p:sp>
      <p:grpSp>
        <p:nvGrpSpPr>
          <p:cNvPr id="21" name="Group 20"/>
          <p:cNvGrpSpPr/>
          <p:nvPr/>
        </p:nvGrpSpPr>
        <p:grpSpPr>
          <a:xfrm>
            <a:off x="8014653" y="220588"/>
            <a:ext cx="3608142" cy="1667851"/>
            <a:chOff x="8014653" y="220588"/>
            <a:chExt cx="3608142" cy="1667851"/>
          </a:xfrm>
        </p:grpSpPr>
        <p:sp>
          <p:nvSpPr>
            <p:cNvPr id="8" name="TextBox 7"/>
            <p:cNvSpPr txBox="1"/>
            <p:nvPr/>
          </p:nvSpPr>
          <p:spPr>
            <a:xfrm>
              <a:off x="9078866" y="1580662"/>
              <a:ext cx="254392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/>
                <a:t>Peg-A         </a:t>
              </a:r>
              <a:r>
                <a:rPr lang="en-GB" sz="1400" b="1" dirty="0" smtClean="0"/>
                <a:t>Peg-B          Peg-C           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014653" y="802742"/>
              <a:ext cx="1136850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/>
                <a:t>Small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Medium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Large</a:t>
              </a:r>
              <a:r>
                <a:rPr lang="en-GB" sz="1400" dirty="0" smtClean="0"/>
                <a:t> disc</a:t>
              </a:r>
              <a:endParaRPr lang="en-GB" sz="1400" dirty="0"/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9008623" y="220588"/>
              <a:ext cx="2264193" cy="1284130"/>
              <a:chOff x="332743" y="997023"/>
              <a:chExt cx="3040656" cy="1553381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332743" y="997023"/>
                <a:ext cx="3040656" cy="1553381"/>
                <a:chOff x="2302525" y="2633029"/>
                <a:chExt cx="3040656" cy="1553381"/>
              </a:xfrm>
              <a:solidFill>
                <a:schemeClr val="tx1">
                  <a:lumMod val="65000"/>
                  <a:lumOff val="35000"/>
                </a:schemeClr>
              </a:solidFill>
            </p:grpSpPr>
            <p:sp>
              <p:nvSpPr>
                <p:cNvPr id="13" name="Rectangle 12"/>
                <p:cNvSpPr/>
                <p:nvPr/>
              </p:nvSpPr>
              <p:spPr>
                <a:xfrm>
                  <a:off x="2302525" y="4076241"/>
                  <a:ext cx="3040656" cy="11016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Rectangle 13"/>
                <p:cNvSpPr/>
                <p:nvPr/>
              </p:nvSpPr>
              <p:spPr>
                <a:xfrm rot="16200000">
                  <a:off x="1960086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" name="Rectangle 14"/>
                <p:cNvSpPr/>
                <p:nvPr/>
              </p:nvSpPr>
              <p:spPr>
                <a:xfrm rot="16200000">
                  <a:off x="2995670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" name="Rectangle 15"/>
                <p:cNvSpPr/>
                <p:nvPr/>
              </p:nvSpPr>
              <p:spPr>
                <a:xfrm rot="16200000">
                  <a:off x="4117556" y="3359223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7" name="Rounded Rectangle 16"/>
              <p:cNvSpPr/>
              <p:nvPr/>
            </p:nvSpPr>
            <p:spPr>
              <a:xfrm>
                <a:off x="427076" y="2263963"/>
                <a:ext cx="679834" cy="176272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Rounded Rectangle 17"/>
              <p:cNvSpPr/>
              <p:nvPr/>
            </p:nvSpPr>
            <p:spPr>
              <a:xfrm>
                <a:off x="491569" y="2087695"/>
                <a:ext cx="525598" cy="176266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Rounded Rectangle 18"/>
              <p:cNvSpPr/>
              <p:nvPr/>
            </p:nvSpPr>
            <p:spPr>
              <a:xfrm>
                <a:off x="582746" y="1878375"/>
                <a:ext cx="353344" cy="209318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593429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15238" y="2853368"/>
            <a:ext cx="81745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C00000"/>
                </a:solidFill>
              </a:rPr>
              <a:t>4</a:t>
            </a:r>
            <a:r>
              <a:rPr lang="en-GB" sz="4400" dirty="0" smtClean="0">
                <a:solidFill>
                  <a:srgbClr val="C00000"/>
                </a:solidFill>
              </a:rPr>
              <a:t> Discs Tower of Hanoi Algorithm</a:t>
            </a:r>
            <a:endParaRPr lang="en-GB" sz="4400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2" t="8468" r="49571" b="61509"/>
          <a:stretch/>
        </p:blipFill>
        <p:spPr>
          <a:xfrm>
            <a:off x="4281264" y="1432194"/>
            <a:ext cx="3474612" cy="115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475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32743" y="99702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" name="Rectangle 2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427076" y="226396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91569" y="208769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82746" y="1878375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5987" y="363285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4319414" y="100252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4" name="Rectangle 13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4413747" y="226946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78240" y="209320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569417" y="188388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8329639" y="99702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8" name="Rectangle 27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8423972" y="226396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8488465" y="208769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8579642" y="187837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6" name="Group 35"/>
          <p:cNvGrpSpPr/>
          <p:nvPr/>
        </p:nvGrpSpPr>
        <p:grpSpPr>
          <a:xfrm>
            <a:off x="332743" y="401013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Rectangle 36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ounded Rectangle 41"/>
          <p:cNvSpPr/>
          <p:nvPr/>
        </p:nvSpPr>
        <p:spPr>
          <a:xfrm>
            <a:off x="427076" y="527707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91569" y="510080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82746" y="4891485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4319414" y="401563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Rectangle 45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Rounded Rectangle 50"/>
          <p:cNvSpPr/>
          <p:nvPr/>
        </p:nvSpPr>
        <p:spPr>
          <a:xfrm>
            <a:off x="4413747" y="528257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4478240" y="510631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4569417" y="489699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4" name="Group 53"/>
          <p:cNvGrpSpPr/>
          <p:nvPr/>
        </p:nvGrpSpPr>
        <p:grpSpPr>
          <a:xfrm>
            <a:off x="8329639" y="401013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5" name="Rectangle 54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0" name="Rounded Rectangle 59"/>
          <p:cNvSpPr/>
          <p:nvPr/>
        </p:nvSpPr>
        <p:spPr>
          <a:xfrm>
            <a:off x="8423972" y="527707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8488465" y="510080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8579642" y="489148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317133" y="374036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2</a:t>
            </a:r>
            <a:endParaRPr lang="en-GB" dirty="0"/>
          </a:p>
        </p:txBody>
      </p:sp>
      <p:sp>
        <p:nvSpPr>
          <p:cNvPr id="64" name="TextBox 63"/>
          <p:cNvSpPr txBox="1"/>
          <p:nvPr/>
        </p:nvSpPr>
        <p:spPr>
          <a:xfrm>
            <a:off x="8377853" y="324860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3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355181" y="3145313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4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4328251" y="3140072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5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8327358" y="3059927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6</a:t>
            </a:r>
            <a:endParaRPr lang="en-GB" dirty="0"/>
          </a:p>
        </p:txBody>
      </p:sp>
      <p:sp>
        <p:nvSpPr>
          <p:cNvPr id="59" name="Rounded Rectangle 58"/>
          <p:cNvSpPr/>
          <p:nvPr/>
        </p:nvSpPr>
        <p:spPr>
          <a:xfrm>
            <a:off x="643383" y="1680071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4639203" y="1699212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8649254" y="1682880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ounded Rectangle 70"/>
          <p:cNvSpPr/>
          <p:nvPr/>
        </p:nvSpPr>
        <p:spPr>
          <a:xfrm>
            <a:off x="642534" y="4704197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4629205" y="4709699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8649254" y="4715206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075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32743" y="99702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" name="Rectangle 2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427076" y="226396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91569" y="208769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82746" y="1878375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5987" y="363285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7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4319414" y="100252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4" name="Rectangle 13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4413747" y="226946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78240" y="209320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569417" y="188388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8329639" y="99702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8" name="Rectangle 27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8423972" y="226396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8488465" y="208769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8579642" y="187837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6" name="Group 35"/>
          <p:cNvGrpSpPr/>
          <p:nvPr/>
        </p:nvGrpSpPr>
        <p:grpSpPr>
          <a:xfrm>
            <a:off x="332743" y="401013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Rectangle 36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ounded Rectangle 41"/>
          <p:cNvSpPr/>
          <p:nvPr/>
        </p:nvSpPr>
        <p:spPr>
          <a:xfrm>
            <a:off x="427076" y="527707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91569" y="510080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82746" y="4891485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4319414" y="401563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Rectangle 45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Rounded Rectangle 50"/>
          <p:cNvSpPr/>
          <p:nvPr/>
        </p:nvSpPr>
        <p:spPr>
          <a:xfrm>
            <a:off x="4413747" y="528257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4478240" y="510631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4569417" y="489699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4" name="Group 53"/>
          <p:cNvGrpSpPr/>
          <p:nvPr/>
        </p:nvGrpSpPr>
        <p:grpSpPr>
          <a:xfrm>
            <a:off x="8329639" y="401013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5" name="Rectangle 54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0" name="Rounded Rectangle 59"/>
          <p:cNvSpPr/>
          <p:nvPr/>
        </p:nvSpPr>
        <p:spPr>
          <a:xfrm>
            <a:off x="8423972" y="527707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8488465" y="510080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8579642" y="489148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317133" y="374036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8</a:t>
            </a:r>
            <a:endParaRPr lang="en-GB" dirty="0"/>
          </a:p>
        </p:txBody>
      </p:sp>
      <p:sp>
        <p:nvSpPr>
          <p:cNvPr id="64" name="TextBox 63"/>
          <p:cNvSpPr txBox="1"/>
          <p:nvPr/>
        </p:nvSpPr>
        <p:spPr>
          <a:xfrm>
            <a:off x="8377853" y="324860"/>
            <a:ext cx="772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9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355181" y="3145313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10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4328251" y="3140072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11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8327358" y="3059927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12</a:t>
            </a:r>
            <a:endParaRPr lang="en-GB" dirty="0"/>
          </a:p>
        </p:txBody>
      </p:sp>
      <p:sp>
        <p:nvSpPr>
          <p:cNvPr id="59" name="Rounded Rectangle 58"/>
          <p:cNvSpPr/>
          <p:nvPr/>
        </p:nvSpPr>
        <p:spPr>
          <a:xfrm>
            <a:off x="643383" y="1680071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4639203" y="1699212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8649254" y="1682880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ounded Rectangle 70"/>
          <p:cNvSpPr/>
          <p:nvPr/>
        </p:nvSpPr>
        <p:spPr>
          <a:xfrm>
            <a:off x="642534" y="4704197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4629205" y="4709699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8649254" y="4715206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823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32743" y="99702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" name="Rectangle 2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427076" y="226396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91569" y="208769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82746" y="1878375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5987" y="363285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13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4319414" y="100252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4" name="Rectangle 13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4413747" y="226946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478240" y="209320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569417" y="188388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8329639" y="99702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8" name="Rectangle 27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8423972" y="226396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8488465" y="208769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8579642" y="187837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6" name="Group 35"/>
          <p:cNvGrpSpPr/>
          <p:nvPr/>
        </p:nvGrpSpPr>
        <p:grpSpPr>
          <a:xfrm>
            <a:off x="332743" y="4010133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Rectangle 36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ounded Rectangle 41"/>
          <p:cNvSpPr/>
          <p:nvPr/>
        </p:nvSpPr>
        <p:spPr>
          <a:xfrm>
            <a:off x="427076" y="5277073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91569" y="5100805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82746" y="4891485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4319414" y="4015638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Rectangle 45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Rectangle 48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1" name="Rounded Rectangle 50"/>
          <p:cNvSpPr/>
          <p:nvPr/>
        </p:nvSpPr>
        <p:spPr>
          <a:xfrm>
            <a:off x="4413747" y="5282578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4478240" y="5106310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4569417" y="4896990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4" name="Group 53"/>
          <p:cNvGrpSpPr/>
          <p:nvPr/>
        </p:nvGrpSpPr>
        <p:grpSpPr>
          <a:xfrm>
            <a:off x="8329639" y="4010130"/>
            <a:ext cx="3040656" cy="1553381"/>
            <a:chOff x="2302525" y="2633029"/>
            <a:chExt cx="3040656" cy="155338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5" name="Rectangle 54"/>
            <p:cNvSpPr/>
            <p:nvPr/>
          </p:nvSpPr>
          <p:spPr>
            <a:xfrm>
              <a:off x="2302525" y="4076241"/>
              <a:ext cx="3040656" cy="11016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 rot="16200000">
              <a:off x="1960086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 rot="16200000">
              <a:off x="2995670" y="3359224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Rectangle 57"/>
            <p:cNvSpPr/>
            <p:nvPr/>
          </p:nvSpPr>
          <p:spPr>
            <a:xfrm rot="16200000">
              <a:off x="4117556" y="3359223"/>
              <a:ext cx="1553378" cy="100989"/>
            </a:xfrm>
            <a:prstGeom prst="rect">
              <a:avLst/>
            </a:prstGeom>
            <a:grp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0" name="Rounded Rectangle 59"/>
          <p:cNvSpPr/>
          <p:nvPr/>
        </p:nvSpPr>
        <p:spPr>
          <a:xfrm>
            <a:off x="8423972" y="5277070"/>
            <a:ext cx="679834" cy="1762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8488465" y="5100802"/>
            <a:ext cx="525598" cy="17626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8579642" y="4891482"/>
            <a:ext cx="353344" cy="2093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317133" y="374036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14</a:t>
            </a:r>
            <a:endParaRPr lang="en-GB" dirty="0"/>
          </a:p>
        </p:txBody>
      </p:sp>
      <p:sp>
        <p:nvSpPr>
          <p:cNvPr id="64" name="TextBox 63"/>
          <p:cNvSpPr txBox="1"/>
          <p:nvPr/>
        </p:nvSpPr>
        <p:spPr>
          <a:xfrm>
            <a:off x="8377853" y="324860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15</a:t>
            </a:r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355181" y="3145313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16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4328251" y="3140072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17</a:t>
            </a:r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8327358" y="3059927"/>
            <a:ext cx="889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Step 18</a:t>
            </a:r>
            <a:endParaRPr lang="en-GB" dirty="0"/>
          </a:p>
        </p:txBody>
      </p:sp>
      <p:sp>
        <p:nvSpPr>
          <p:cNvPr id="59" name="Rounded Rectangle 58"/>
          <p:cNvSpPr/>
          <p:nvPr/>
        </p:nvSpPr>
        <p:spPr>
          <a:xfrm>
            <a:off x="643383" y="1680071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4639203" y="1699212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8649254" y="1682880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ounded Rectangle 70"/>
          <p:cNvSpPr/>
          <p:nvPr/>
        </p:nvSpPr>
        <p:spPr>
          <a:xfrm>
            <a:off x="642534" y="4704197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4629205" y="4709699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8649254" y="4715206"/>
            <a:ext cx="223667" cy="176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210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9" y="199872"/>
            <a:ext cx="8349868" cy="1325563"/>
          </a:xfrm>
        </p:spPr>
        <p:txBody>
          <a:bodyPr>
            <a:normAutofit/>
          </a:bodyPr>
          <a:lstStyle/>
          <a:p>
            <a:r>
              <a:rPr lang="en-GB" sz="2800" b="1" dirty="0" smtClean="0">
                <a:solidFill>
                  <a:srgbClr val="C00000"/>
                </a:solidFill>
              </a:rPr>
              <a:t>Tower of Hanoi (4 Discs) – Written Algorithm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45945"/>
            <a:ext cx="5181600" cy="4351338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en-GB" sz="2400" dirty="0" smtClean="0"/>
              <a:t>Step 1: Move tiny disc to ?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2: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GB" sz="2400" dirty="0" smtClean="0"/>
          </a:p>
          <a:p>
            <a:pPr>
              <a:buClr>
                <a:srgbClr val="C00000"/>
              </a:buClr>
            </a:pPr>
            <a:r>
              <a:rPr lang="en-GB" sz="2400" dirty="0" smtClean="0"/>
              <a:t>Step 3: 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4: 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5: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6: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7: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8: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9: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945945"/>
            <a:ext cx="5181600" cy="4351338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en-GB" sz="2400" dirty="0" smtClean="0"/>
              <a:t>Step 10: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11: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12: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12: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14: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15: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16: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17: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18:</a:t>
            </a:r>
            <a:endParaRPr lang="en-GB" sz="2400" dirty="0"/>
          </a:p>
        </p:txBody>
      </p:sp>
      <p:grpSp>
        <p:nvGrpSpPr>
          <p:cNvPr id="22" name="Group 21"/>
          <p:cNvGrpSpPr/>
          <p:nvPr/>
        </p:nvGrpSpPr>
        <p:grpSpPr>
          <a:xfrm>
            <a:off x="8050413" y="220588"/>
            <a:ext cx="3572382" cy="1667851"/>
            <a:chOff x="8050413" y="220588"/>
            <a:chExt cx="3572382" cy="1667851"/>
          </a:xfrm>
        </p:grpSpPr>
        <p:sp>
          <p:nvSpPr>
            <p:cNvPr id="23" name="TextBox 22"/>
            <p:cNvSpPr txBox="1"/>
            <p:nvPr/>
          </p:nvSpPr>
          <p:spPr>
            <a:xfrm>
              <a:off x="9078866" y="1580662"/>
              <a:ext cx="254392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/>
                <a:t>Peg-A         </a:t>
              </a:r>
              <a:r>
                <a:rPr lang="en-GB" sz="1400" b="1" dirty="0" smtClean="0"/>
                <a:t>Peg-B          Peg-C          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050413" y="588583"/>
              <a:ext cx="113685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/>
                <a:t>Tiny </a:t>
              </a:r>
              <a:r>
                <a:rPr lang="en-GB" sz="1400" dirty="0" smtClean="0"/>
                <a:t>disc</a:t>
              </a:r>
              <a:r>
                <a:rPr lang="en-GB" sz="1400" b="1" dirty="0" smtClean="0"/>
                <a:t/>
              </a:r>
              <a:br>
                <a:rPr lang="en-GB" sz="1400" b="1" dirty="0" smtClean="0"/>
              </a:br>
              <a:r>
                <a:rPr lang="en-GB" sz="1400" b="1" dirty="0" smtClean="0"/>
                <a:t>Small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Medium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Large</a:t>
              </a:r>
              <a:r>
                <a:rPr lang="en-GB" sz="1400" dirty="0" smtClean="0"/>
                <a:t> disc</a:t>
              </a:r>
              <a:endParaRPr lang="en-GB" sz="1400" dirty="0"/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9008623" y="220588"/>
              <a:ext cx="2264193" cy="1284130"/>
              <a:chOff x="332743" y="997023"/>
              <a:chExt cx="3040656" cy="1553381"/>
            </a:xfrm>
          </p:grpSpPr>
          <p:grpSp>
            <p:nvGrpSpPr>
              <p:cNvPr id="26" name="Group 25"/>
              <p:cNvGrpSpPr/>
              <p:nvPr/>
            </p:nvGrpSpPr>
            <p:grpSpPr>
              <a:xfrm>
                <a:off x="332743" y="997023"/>
                <a:ext cx="3040656" cy="1553381"/>
                <a:chOff x="2302525" y="2633029"/>
                <a:chExt cx="3040656" cy="1553381"/>
              </a:xfrm>
              <a:solidFill>
                <a:schemeClr val="tx1">
                  <a:lumMod val="65000"/>
                  <a:lumOff val="35000"/>
                </a:schemeClr>
              </a:solidFill>
            </p:grpSpPr>
            <p:sp>
              <p:nvSpPr>
                <p:cNvPr id="30" name="Rectangle 29"/>
                <p:cNvSpPr/>
                <p:nvPr/>
              </p:nvSpPr>
              <p:spPr>
                <a:xfrm>
                  <a:off x="2302525" y="4076241"/>
                  <a:ext cx="3040656" cy="11016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 rot="16200000">
                  <a:off x="1960086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 rot="16200000">
                  <a:off x="2995670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 rot="16200000">
                  <a:off x="4117556" y="3359223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27" name="Rounded Rectangle 26"/>
              <p:cNvSpPr/>
              <p:nvPr/>
            </p:nvSpPr>
            <p:spPr>
              <a:xfrm>
                <a:off x="427076" y="2263963"/>
                <a:ext cx="679834" cy="176272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Rounded Rectangle 27"/>
              <p:cNvSpPr/>
              <p:nvPr/>
            </p:nvSpPr>
            <p:spPr>
              <a:xfrm>
                <a:off x="491569" y="2087695"/>
                <a:ext cx="525598" cy="176266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Rounded Rectangle 28"/>
              <p:cNvSpPr/>
              <p:nvPr/>
            </p:nvSpPr>
            <p:spPr>
              <a:xfrm>
                <a:off x="582746" y="1878375"/>
                <a:ext cx="353344" cy="209318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4" name="Rounded Rectangle 33"/>
          <p:cNvSpPr/>
          <p:nvPr/>
        </p:nvSpPr>
        <p:spPr>
          <a:xfrm>
            <a:off x="9243513" y="772901"/>
            <a:ext cx="158136" cy="1762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7417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9" y="199872"/>
            <a:ext cx="8349868" cy="1325563"/>
          </a:xfrm>
        </p:spPr>
        <p:txBody>
          <a:bodyPr>
            <a:normAutofit/>
          </a:bodyPr>
          <a:lstStyle/>
          <a:p>
            <a:r>
              <a:rPr lang="en-GB" sz="2800" b="1" dirty="0" smtClean="0">
                <a:solidFill>
                  <a:srgbClr val="C00000"/>
                </a:solidFill>
              </a:rPr>
              <a:t>Tower of Hanoi (4 Discs) – Written Algorithm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45945"/>
            <a:ext cx="5181600" cy="4351338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en-GB" sz="2400" dirty="0" smtClean="0"/>
              <a:t>Step 19: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20: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GB" sz="2400" dirty="0" smtClean="0"/>
          </a:p>
          <a:p>
            <a:pPr>
              <a:buClr>
                <a:srgbClr val="C00000"/>
              </a:buClr>
            </a:pPr>
            <a:r>
              <a:rPr lang="en-GB" sz="2400" dirty="0" smtClean="0"/>
              <a:t>Step 21: 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22: 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23: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24: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25: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26: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27: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945945"/>
            <a:ext cx="5181600" cy="4351338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en-GB" sz="2400" dirty="0" smtClean="0"/>
              <a:t>Step 28: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29: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30: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31: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32: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33: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34: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35: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36:</a:t>
            </a:r>
            <a:endParaRPr lang="en-GB" sz="2400" dirty="0"/>
          </a:p>
        </p:txBody>
      </p:sp>
      <p:grpSp>
        <p:nvGrpSpPr>
          <p:cNvPr id="22" name="Group 21"/>
          <p:cNvGrpSpPr/>
          <p:nvPr/>
        </p:nvGrpSpPr>
        <p:grpSpPr>
          <a:xfrm>
            <a:off x="8050413" y="220588"/>
            <a:ext cx="3572382" cy="1667851"/>
            <a:chOff x="8050413" y="220588"/>
            <a:chExt cx="3572382" cy="1667851"/>
          </a:xfrm>
        </p:grpSpPr>
        <p:sp>
          <p:nvSpPr>
            <p:cNvPr id="23" name="TextBox 22"/>
            <p:cNvSpPr txBox="1"/>
            <p:nvPr/>
          </p:nvSpPr>
          <p:spPr>
            <a:xfrm>
              <a:off x="9078866" y="1580662"/>
              <a:ext cx="254392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/>
                <a:t>Peg-A         </a:t>
              </a:r>
              <a:r>
                <a:rPr lang="en-GB" sz="1400" b="1" dirty="0" smtClean="0"/>
                <a:t>Peg-B          Peg-C          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050413" y="588583"/>
              <a:ext cx="113685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/>
                <a:t>Tiny </a:t>
              </a:r>
              <a:r>
                <a:rPr lang="en-GB" sz="1400" dirty="0" smtClean="0"/>
                <a:t>disc</a:t>
              </a:r>
              <a:r>
                <a:rPr lang="en-GB" sz="1400" b="1" dirty="0" smtClean="0"/>
                <a:t/>
              </a:r>
              <a:br>
                <a:rPr lang="en-GB" sz="1400" b="1" dirty="0" smtClean="0"/>
              </a:br>
              <a:r>
                <a:rPr lang="en-GB" sz="1400" b="1" dirty="0" smtClean="0"/>
                <a:t>Small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Medium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Large</a:t>
              </a:r>
              <a:r>
                <a:rPr lang="en-GB" sz="1400" dirty="0" smtClean="0"/>
                <a:t> disc</a:t>
              </a:r>
              <a:endParaRPr lang="en-GB" sz="1400" dirty="0"/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9008623" y="220588"/>
              <a:ext cx="2264193" cy="1284130"/>
              <a:chOff x="332743" y="997023"/>
              <a:chExt cx="3040656" cy="1553381"/>
            </a:xfrm>
          </p:grpSpPr>
          <p:grpSp>
            <p:nvGrpSpPr>
              <p:cNvPr id="26" name="Group 25"/>
              <p:cNvGrpSpPr/>
              <p:nvPr/>
            </p:nvGrpSpPr>
            <p:grpSpPr>
              <a:xfrm>
                <a:off x="332743" y="997023"/>
                <a:ext cx="3040656" cy="1553381"/>
                <a:chOff x="2302525" y="2633029"/>
                <a:chExt cx="3040656" cy="1553381"/>
              </a:xfrm>
              <a:solidFill>
                <a:schemeClr val="tx1">
                  <a:lumMod val="65000"/>
                  <a:lumOff val="35000"/>
                </a:schemeClr>
              </a:solidFill>
            </p:grpSpPr>
            <p:sp>
              <p:nvSpPr>
                <p:cNvPr id="30" name="Rectangle 29"/>
                <p:cNvSpPr/>
                <p:nvPr/>
              </p:nvSpPr>
              <p:spPr>
                <a:xfrm>
                  <a:off x="2302525" y="4076241"/>
                  <a:ext cx="3040656" cy="11016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 rot="16200000">
                  <a:off x="1960086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 rot="16200000">
                  <a:off x="2995670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 rot="16200000">
                  <a:off x="4117556" y="3359223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27" name="Rounded Rectangle 26"/>
              <p:cNvSpPr/>
              <p:nvPr/>
            </p:nvSpPr>
            <p:spPr>
              <a:xfrm>
                <a:off x="427076" y="2263963"/>
                <a:ext cx="679834" cy="176272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Rounded Rectangle 27"/>
              <p:cNvSpPr/>
              <p:nvPr/>
            </p:nvSpPr>
            <p:spPr>
              <a:xfrm>
                <a:off x="491569" y="2087695"/>
                <a:ext cx="525598" cy="176266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Rounded Rectangle 28"/>
              <p:cNvSpPr/>
              <p:nvPr/>
            </p:nvSpPr>
            <p:spPr>
              <a:xfrm>
                <a:off x="582746" y="1878375"/>
                <a:ext cx="353344" cy="209318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4" name="Rounded Rectangle 33"/>
          <p:cNvSpPr/>
          <p:nvPr/>
        </p:nvSpPr>
        <p:spPr>
          <a:xfrm>
            <a:off x="9243513" y="772901"/>
            <a:ext cx="158136" cy="1762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76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9" y="199872"/>
            <a:ext cx="8349868" cy="1325563"/>
          </a:xfrm>
        </p:spPr>
        <p:txBody>
          <a:bodyPr>
            <a:normAutofit/>
          </a:bodyPr>
          <a:lstStyle/>
          <a:p>
            <a:r>
              <a:rPr lang="en-GB" sz="2800" b="1" dirty="0" smtClean="0">
                <a:solidFill>
                  <a:srgbClr val="C00000"/>
                </a:solidFill>
              </a:rPr>
              <a:t>Tower of Hanoi (4 Discs) – Written Algorithm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945945"/>
            <a:ext cx="5181600" cy="4351338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en-GB" sz="2400" dirty="0" smtClean="0"/>
              <a:t>Step 37: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38:</a:t>
            </a:r>
            <a:r>
              <a:rPr lang="en-GB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GB" sz="2400" dirty="0" smtClean="0"/>
          </a:p>
          <a:p>
            <a:pPr>
              <a:buClr>
                <a:srgbClr val="C00000"/>
              </a:buClr>
            </a:pPr>
            <a:r>
              <a:rPr lang="en-GB" sz="2400" dirty="0" smtClean="0"/>
              <a:t>Step 39: 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40: 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41: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42: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43: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44: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45: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945945"/>
            <a:ext cx="5181600" cy="4351338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en-GB" sz="2400" dirty="0" smtClean="0"/>
              <a:t>Step 46: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47: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48: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49: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50: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51: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52: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53:</a:t>
            </a:r>
          </a:p>
          <a:p>
            <a:pPr>
              <a:buClr>
                <a:srgbClr val="C00000"/>
              </a:buClr>
            </a:pPr>
            <a:r>
              <a:rPr lang="en-GB" sz="2400" dirty="0" smtClean="0"/>
              <a:t>Step 54:</a:t>
            </a:r>
            <a:endParaRPr lang="en-GB" sz="2400" dirty="0"/>
          </a:p>
        </p:txBody>
      </p:sp>
      <p:grpSp>
        <p:nvGrpSpPr>
          <p:cNvPr id="22" name="Group 21"/>
          <p:cNvGrpSpPr/>
          <p:nvPr/>
        </p:nvGrpSpPr>
        <p:grpSpPr>
          <a:xfrm>
            <a:off x="8050413" y="220588"/>
            <a:ext cx="3572382" cy="1667851"/>
            <a:chOff x="8050413" y="220588"/>
            <a:chExt cx="3572382" cy="1667851"/>
          </a:xfrm>
        </p:grpSpPr>
        <p:sp>
          <p:nvSpPr>
            <p:cNvPr id="23" name="TextBox 22"/>
            <p:cNvSpPr txBox="1"/>
            <p:nvPr/>
          </p:nvSpPr>
          <p:spPr>
            <a:xfrm>
              <a:off x="9078866" y="1580662"/>
              <a:ext cx="254392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/>
                <a:t>Peg-A         </a:t>
              </a:r>
              <a:r>
                <a:rPr lang="en-GB" sz="1400" b="1" dirty="0" smtClean="0"/>
                <a:t>Peg-B          Peg-C          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050413" y="588583"/>
              <a:ext cx="113685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/>
                <a:t>Tiny </a:t>
              </a:r>
              <a:r>
                <a:rPr lang="en-GB" sz="1400" dirty="0" smtClean="0"/>
                <a:t>disc</a:t>
              </a:r>
              <a:r>
                <a:rPr lang="en-GB" sz="1400" b="1" dirty="0" smtClean="0"/>
                <a:t/>
              </a:r>
              <a:br>
                <a:rPr lang="en-GB" sz="1400" b="1" dirty="0" smtClean="0"/>
              </a:br>
              <a:r>
                <a:rPr lang="en-GB" sz="1400" b="1" dirty="0" smtClean="0"/>
                <a:t>Small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Medium</a:t>
              </a:r>
              <a:r>
                <a:rPr lang="en-GB" sz="1400" dirty="0" smtClean="0"/>
                <a:t> disc</a:t>
              </a:r>
            </a:p>
            <a:p>
              <a:r>
                <a:rPr lang="en-GB" sz="1400" b="1" dirty="0" smtClean="0"/>
                <a:t>Large</a:t>
              </a:r>
              <a:r>
                <a:rPr lang="en-GB" sz="1400" dirty="0" smtClean="0"/>
                <a:t> disc</a:t>
              </a:r>
              <a:endParaRPr lang="en-GB" sz="1400" dirty="0"/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9008623" y="220588"/>
              <a:ext cx="2264193" cy="1284130"/>
              <a:chOff x="332743" y="997023"/>
              <a:chExt cx="3040656" cy="1553381"/>
            </a:xfrm>
          </p:grpSpPr>
          <p:grpSp>
            <p:nvGrpSpPr>
              <p:cNvPr id="26" name="Group 25"/>
              <p:cNvGrpSpPr/>
              <p:nvPr/>
            </p:nvGrpSpPr>
            <p:grpSpPr>
              <a:xfrm>
                <a:off x="332743" y="997023"/>
                <a:ext cx="3040656" cy="1553381"/>
                <a:chOff x="2302525" y="2633029"/>
                <a:chExt cx="3040656" cy="1553381"/>
              </a:xfrm>
              <a:solidFill>
                <a:schemeClr val="tx1">
                  <a:lumMod val="65000"/>
                  <a:lumOff val="35000"/>
                </a:schemeClr>
              </a:solidFill>
            </p:grpSpPr>
            <p:sp>
              <p:nvSpPr>
                <p:cNvPr id="30" name="Rectangle 29"/>
                <p:cNvSpPr/>
                <p:nvPr/>
              </p:nvSpPr>
              <p:spPr>
                <a:xfrm>
                  <a:off x="2302525" y="4076241"/>
                  <a:ext cx="3040656" cy="11016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 rot="16200000">
                  <a:off x="1960086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 rot="16200000">
                  <a:off x="2995670" y="3359224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 rot="16200000">
                  <a:off x="4117556" y="3359223"/>
                  <a:ext cx="1553378" cy="100989"/>
                </a:xfrm>
                <a:prstGeom prst="rect">
                  <a:avLst/>
                </a:prstGeom>
                <a:grpFill/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27" name="Rounded Rectangle 26"/>
              <p:cNvSpPr/>
              <p:nvPr/>
            </p:nvSpPr>
            <p:spPr>
              <a:xfrm>
                <a:off x="427076" y="2263963"/>
                <a:ext cx="679834" cy="176272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Rounded Rectangle 27"/>
              <p:cNvSpPr/>
              <p:nvPr/>
            </p:nvSpPr>
            <p:spPr>
              <a:xfrm>
                <a:off x="491569" y="2087695"/>
                <a:ext cx="525598" cy="176266"/>
              </a:xfrm>
              <a:prstGeom prst="round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Rounded Rectangle 28"/>
              <p:cNvSpPr/>
              <p:nvPr/>
            </p:nvSpPr>
            <p:spPr>
              <a:xfrm>
                <a:off x="582746" y="1878375"/>
                <a:ext cx="353344" cy="209318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4" name="Rounded Rectangle 33"/>
          <p:cNvSpPr/>
          <p:nvPr/>
        </p:nvSpPr>
        <p:spPr>
          <a:xfrm>
            <a:off x="9243513" y="772901"/>
            <a:ext cx="158136" cy="1762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943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543</Words>
  <Application>Microsoft Office PowerPoint</Application>
  <PresentationFormat>Widescreen</PresentationFormat>
  <Paragraphs>183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Tower of Hanoi Algorithm</vt:lpstr>
      <vt:lpstr>PowerPoint Presentation</vt:lpstr>
      <vt:lpstr>PowerPoint Presentation</vt:lpstr>
      <vt:lpstr>PowerPoint Presentation</vt:lpstr>
      <vt:lpstr>Tower of Hanoi (2 Discs) – Written Algorithm</vt:lpstr>
      <vt:lpstr>PowerPoint Presentation</vt:lpstr>
      <vt:lpstr>PowerPoint Presentation</vt:lpstr>
      <vt:lpstr>PowerPoint Presentation</vt:lpstr>
      <vt:lpstr>Tower of Hanoi (3 Discs) – Written Algorithm</vt:lpstr>
      <vt:lpstr>Tower of Hanoi (3 Discs) – Written Algorithm</vt:lpstr>
      <vt:lpstr>PowerPoint Presentation</vt:lpstr>
      <vt:lpstr>PowerPoint Presentation</vt:lpstr>
      <vt:lpstr>PowerPoint Presentation</vt:lpstr>
      <vt:lpstr>PowerPoint Presentation</vt:lpstr>
      <vt:lpstr>Tower of Hanoi (4 Discs) – Written Algorithm</vt:lpstr>
      <vt:lpstr>Tower of Hanoi (4 Discs) – Written Algorithm</vt:lpstr>
      <vt:lpstr>Tower of Hanoi (4 Discs) – Written Algorithm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Tower of Hanoi Algorithm</dc:title>
  <dc:creator>pwilliamson</dc:creator>
  <cp:lastModifiedBy>pwilliamson</cp:lastModifiedBy>
  <cp:revision>45</cp:revision>
  <dcterms:created xsi:type="dcterms:W3CDTF">2018-03-15T10:36:18Z</dcterms:created>
  <dcterms:modified xsi:type="dcterms:W3CDTF">2018-03-15T12:54:06Z</dcterms:modified>
</cp:coreProperties>
</file>